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Lst>
  <p:notesMasterIdLst>
    <p:notesMasterId r:id="rId25"/>
  </p:notesMasterIdLst>
  <p:handoutMasterIdLst>
    <p:handoutMasterId r:id="rId26"/>
  </p:handoutMasterIdLst>
  <p:sldIdLst>
    <p:sldId id="287" r:id="rId7"/>
    <p:sldId id="288" r:id="rId8"/>
    <p:sldId id="289" r:id="rId9"/>
    <p:sldId id="296" r:id="rId10"/>
    <p:sldId id="256" r:id="rId11"/>
    <p:sldId id="266" r:id="rId12"/>
    <p:sldId id="267" r:id="rId13"/>
    <p:sldId id="292" r:id="rId14"/>
    <p:sldId id="300" r:id="rId15"/>
    <p:sldId id="299" r:id="rId16"/>
    <p:sldId id="293" r:id="rId17"/>
    <p:sldId id="301" r:id="rId18"/>
    <p:sldId id="291" r:id="rId19"/>
    <p:sldId id="294" r:id="rId20"/>
    <p:sldId id="295" r:id="rId21"/>
    <p:sldId id="297" r:id="rId22"/>
    <p:sldId id="298" r:id="rId23"/>
    <p:sldId id="290"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de Lab overview" id="{D469E2CD-AE85-4AF0-80C3-D5C55BFF3E78}">
          <p14:sldIdLst>
            <p14:sldId id="287"/>
            <p14:sldId id="288"/>
            <p14:sldId id="289"/>
          </p14:sldIdLst>
        </p14:section>
        <p14:section name="UWP" id="{928049A6-4305-4C70-984E-BB3D21FCB9C5}">
          <p14:sldIdLst>
            <p14:sldId id="296"/>
            <p14:sldId id="256"/>
            <p14:sldId id="266"/>
            <p14:sldId id="267"/>
          </p14:sldIdLst>
        </p14:section>
        <p14:section name="Module Overview" id="{F10A1743-123C-449A-BB83-37EAC9A9EEFB}">
          <p14:sldIdLst>
            <p14:sldId id="292"/>
            <p14:sldId id="300"/>
            <p14:sldId id="299"/>
            <p14:sldId id="293"/>
          </p14:sldIdLst>
        </p14:section>
        <p14:section name="Setup" id="{4E066C7B-B859-4D63-B8B4-C7AA8AD17AD5}">
          <p14:sldIdLst>
            <p14:sldId id="301"/>
            <p14:sldId id="291"/>
            <p14:sldId id="294"/>
            <p14:sldId id="295"/>
          </p14:sldIdLst>
        </p14:section>
        <p14:section name="Untitled Section" id="{C47149BC-5170-4193-9B6A-19C83FF6F0F6}">
          <p14:sldIdLst>
            <p14:sldId id="297"/>
            <p14:sldId id="298"/>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3001" autoAdjust="0"/>
  </p:normalViewPr>
  <p:slideViewPr>
    <p:cSldViewPr>
      <p:cViewPr varScale="1">
        <p:scale>
          <a:sx n="77" d="100"/>
          <a:sy n="77" d="100"/>
        </p:scale>
        <p:origin x="569" y="45"/>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2616" y="90"/>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3/30/2016 6:25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3/30/2016 6:25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379696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942572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Update phone image</a:t>
            </a:r>
            <a:r>
              <a:rPr lang="en-US" baseline="0" dirty="0" smtClean="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595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latin typeface="Segoe"/>
              </a:rPr>
              <a:t>Speakers: </a:t>
            </a:r>
            <a:r>
              <a:rPr lang="en-US" dirty="0" smtClean="0">
                <a:latin typeface="Segoe"/>
              </a:rPr>
              <a:t>Please note this slide will be updated with your session’s QR code during the scrub process which</a:t>
            </a:r>
            <a:r>
              <a:rPr lang="en-US" baseline="0" dirty="0" smtClean="0">
                <a:latin typeface="Segoe"/>
              </a:rPr>
              <a:t> is </a:t>
            </a:r>
            <a:r>
              <a:rPr lang="en-US" dirty="0" smtClean="0">
                <a:latin typeface="Segoe"/>
              </a:rPr>
              <a:t>outlined</a:t>
            </a:r>
            <a:r>
              <a:rPr lang="en-US" baseline="0" dirty="0" smtClean="0">
                <a:latin typeface="Segoe"/>
              </a:rPr>
              <a:t> on side 3. Attendees can scan the QR code for access to your session’s </a:t>
            </a:r>
            <a:r>
              <a:rPr lang="en-US" baseline="0" dirty="0" err="1" smtClean="0">
                <a:latin typeface="Segoe"/>
              </a:rPr>
              <a:t>eval</a:t>
            </a:r>
            <a:r>
              <a:rPr lang="en-US" baseline="0" dirty="0" smtClean="0">
                <a:latin typeface="Segoe"/>
              </a:rPr>
              <a:t>.</a:t>
            </a:r>
            <a:endParaRPr lang="en-US" dirty="0" smtClean="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16597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9456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40552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30148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77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981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991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59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0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69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312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6477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42017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0796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4924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2756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20632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010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34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21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6932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299851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1973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393478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110899"/>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2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grpSp>
        <p:nvGrpSpPr>
          <p:cNvPr id="4" name="Group 3"/>
          <p:cNvGrpSpPr/>
          <p:nvPr/>
        </p:nvGrpSpPr>
        <p:grpSpPr>
          <a:xfrm>
            <a:off x="1416008" y="1412680"/>
            <a:ext cx="9524041" cy="4671453"/>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24" b="1" kern="0" dirty="0">
                  <a:solidFill>
                    <a:srgbClr val="737373"/>
                  </a:solidFill>
                  <a:latin typeface="Segoe UI" panose="020B0502040204020203" pitchFamily="34" charset="0"/>
                  <a:cs typeface="Segoe UI" panose="020B0502040204020203" pitchFamily="34" charset="0"/>
                </a:rPr>
                <a:t>Phone</a:t>
              </a:r>
            </a:p>
            <a:p>
              <a:pPr algn="ctr">
                <a:defRPr/>
              </a:pPr>
              <a:r>
                <a:rPr lang="en-US" sz="1122"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24"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22"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22"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24"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22"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22"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sz="1836"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24"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22"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22"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24" b="1" kern="0" dirty="0">
                  <a:solidFill>
                    <a:srgbClr val="737373"/>
                  </a:solidFill>
                  <a:latin typeface="Segoe UI" panose="020B0502040204020203" pitchFamily="34" charset="0"/>
                  <a:cs typeface="Segoe UI" panose="020B0502040204020203" pitchFamily="34" charset="0"/>
                </a:rPr>
                <a:t>TV</a:t>
              </a:r>
            </a:p>
            <a:p>
              <a:pPr algn="ctr">
                <a:defRPr/>
              </a:pPr>
              <a:r>
                <a:rPr lang="en-US" sz="1122"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22"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98629" y="1570927"/>
            <a:ext cx="7115627" cy="713116"/>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grpSp>
          <p:sp>
            <p:nvSpPr>
              <p:cNvPr id="53" name="TextBox 52"/>
              <p:cNvSpPr txBox="1"/>
              <p:nvPr/>
            </p:nvSpPr>
            <p:spPr>
              <a:xfrm>
                <a:off x="1605933" y="1458322"/>
                <a:ext cx="359938" cy="297427"/>
              </a:xfrm>
              <a:prstGeom prst="rect">
                <a:avLst/>
              </a:prstGeom>
              <a:noFill/>
            </p:spPr>
            <p:txBody>
              <a:bodyPr wrap="square" rtlCol="0">
                <a:spAutoFit/>
              </a:bodyPr>
              <a:lstStyle/>
              <a:p>
                <a:r>
                  <a:rPr lang="en-US" sz="1092"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grpSp>
          <p:sp>
            <p:nvSpPr>
              <p:cNvPr id="63" name="TextBox 62"/>
              <p:cNvSpPr txBox="1"/>
              <p:nvPr/>
            </p:nvSpPr>
            <p:spPr>
              <a:xfrm>
                <a:off x="4241546" y="1414949"/>
                <a:ext cx="359938" cy="298734"/>
              </a:xfrm>
              <a:prstGeom prst="rect">
                <a:avLst/>
              </a:prstGeom>
              <a:noFill/>
            </p:spPr>
            <p:txBody>
              <a:bodyPr wrap="square" rtlCol="0">
                <a:spAutoFit/>
              </a:bodyPr>
              <a:lstStyle/>
              <a:p>
                <a:r>
                  <a:rPr lang="en-US" sz="1092"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51156">
                  <a:defRPr/>
                </a:pPr>
                <a:endParaRPr lang="en-US" sz="1873" kern="0">
                  <a:solidFill>
                    <a:prstClr val="white"/>
                  </a:solidFill>
                  <a:latin typeface="Calibri" panose="020F0502020204030204"/>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92" dirty="0"/>
                <a:t>13”</a:t>
              </a:r>
            </a:p>
          </p:txBody>
        </p:sp>
      </p:grpSp>
      <p:grpSp>
        <p:nvGrpSpPr>
          <p:cNvPr id="80" name="Group 79"/>
          <p:cNvGrpSpPr/>
          <p:nvPr/>
        </p:nvGrpSpPr>
        <p:grpSpPr>
          <a:xfrm>
            <a:off x="1741128" y="2892409"/>
            <a:ext cx="9110374" cy="298985"/>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436713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Live Tiles and Maps</a:t>
            </a:r>
            <a:endParaRPr lang="en-US" dirty="0"/>
          </a:p>
        </p:txBody>
      </p:sp>
      <p:pic>
        <p:nvPicPr>
          <p:cNvPr id="3" name="Picture 2"/>
          <p:cNvPicPr>
            <a:picLocks noChangeAspect="1"/>
          </p:cNvPicPr>
          <p:nvPr/>
        </p:nvPicPr>
        <p:blipFill>
          <a:blip r:embed="rId2"/>
          <a:stretch>
            <a:fillRect/>
          </a:stretch>
        </p:blipFill>
        <p:spPr>
          <a:xfrm>
            <a:off x="1227137" y="1744662"/>
            <a:ext cx="3608517" cy="4362450"/>
          </a:xfrm>
          <a:prstGeom prst="rect">
            <a:avLst/>
          </a:prstGeom>
        </p:spPr>
      </p:pic>
      <p:pic>
        <p:nvPicPr>
          <p:cNvPr id="4" name="Picture 3"/>
          <p:cNvPicPr>
            <a:picLocks noChangeAspect="1"/>
          </p:cNvPicPr>
          <p:nvPr/>
        </p:nvPicPr>
        <p:blipFill>
          <a:blip r:embed="rId3"/>
          <a:stretch>
            <a:fillRect/>
          </a:stretch>
        </p:blipFill>
        <p:spPr>
          <a:xfrm>
            <a:off x="5837237" y="1750015"/>
            <a:ext cx="6077689" cy="4301719"/>
          </a:xfrm>
          <a:prstGeom prst="rect">
            <a:avLst/>
          </a:prstGeom>
        </p:spPr>
      </p:pic>
    </p:spTree>
    <p:extLst>
      <p:ext uri="{BB962C8B-B14F-4D97-AF65-F5344CB8AC3E}">
        <p14:creationId xmlns:p14="http://schemas.microsoft.com/office/powerpoint/2010/main" val="4509980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setup…</a:t>
            </a:r>
            <a:endParaRPr lang="en-US" dirty="0"/>
          </a:p>
        </p:txBody>
      </p:sp>
    </p:spTree>
    <p:extLst>
      <p:ext uri="{BB962C8B-B14F-4D97-AF65-F5344CB8AC3E}">
        <p14:creationId xmlns:p14="http://schemas.microsoft.com/office/powerpoint/2010/main" val="1725305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Code Snippets</a:t>
            </a:r>
            <a:endParaRPr lang="en-US" dirty="0"/>
          </a:p>
        </p:txBody>
      </p:sp>
      <p:sp>
        <p:nvSpPr>
          <p:cNvPr id="3" name="Text Placeholder 2"/>
          <p:cNvSpPr>
            <a:spLocks noGrp="1"/>
          </p:cNvSpPr>
          <p:nvPr>
            <p:ph type="body" sz="quarter" idx="10"/>
          </p:nvPr>
        </p:nvSpPr>
        <p:spPr>
          <a:xfrm>
            <a:off x="274638" y="1212850"/>
            <a:ext cx="11887200" cy="1994392"/>
          </a:xfrm>
        </p:spPr>
        <p:txBody>
          <a:bodyPr/>
          <a:lstStyle/>
          <a:p>
            <a:pPr marL="514350" indent="-514350">
              <a:buFont typeface="+mj-lt"/>
              <a:buAutoNum type="arabicPeriod"/>
            </a:pPr>
            <a:r>
              <a:rPr lang="en-US" sz="2800" dirty="0" smtClean="0"/>
              <a:t>Go to </a:t>
            </a:r>
            <a:r>
              <a:rPr lang="en-US" sz="2800" b="1" dirty="0" smtClean="0"/>
              <a:t>C:\Labs\CodeLabs-UWP\Workshop\Module1-AdaptiveUI\Source</a:t>
            </a:r>
          </a:p>
          <a:p>
            <a:pPr marL="514350" indent="-514350">
              <a:buFont typeface="+mj-lt"/>
              <a:buAutoNum type="arabicPeriod"/>
            </a:pPr>
            <a:r>
              <a:rPr lang="en-US" sz="2800" dirty="0" smtClean="0"/>
              <a:t>Right-click on </a:t>
            </a:r>
            <a:r>
              <a:rPr lang="en-US" sz="2800" b="1" dirty="0" smtClean="0"/>
              <a:t>Setup.cmd</a:t>
            </a:r>
            <a:r>
              <a:rPr lang="en-US" sz="2800" dirty="0" smtClean="0"/>
              <a:t>, click on </a:t>
            </a:r>
            <a:r>
              <a:rPr lang="en-US" sz="2800" b="1" dirty="0" smtClean="0"/>
              <a:t>Run as administrator</a:t>
            </a:r>
          </a:p>
          <a:p>
            <a:pPr marL="514350" indent="-514350">
              <a:buFont typeface="+mj-lt"/>
              <a:buAutoNum type="arabicPeriod"/>
            </a:pPr>
            <a:r>
              <a:rPr lang="en-US" sz="2800" dirty="0" smtClean="0"/>
              <a:t>Click </a:t>
            </a:r>
            <a:r>
              <a:rPr lang="en-US" sz="2800" b="1" dirty="0" smtClean="0"/>
              <a:t>Yes </a:t>
            </a:r>
            <a:r>
              <a:rPr lang="en-US" sz="2800" dirty="0" smtClean="0"/>
              <a:t>at the User Account Control prompt</a:t>
            </a:r>
          </a:p>
          <a:p>
            <a:pPr marL="514350" indent="-514350">
              <a:buFont typeface="+mj-lt"/>
              <a:buAutoNum type="arabicPeriod"/>
            </a:pPr>
            <a:r>
              <a:rPr lang="en-US" sz="2800" dirty="0" smtClean="0"/>
              <a:t>Select option </a:t>
            </a:r>
            <a:r>
              <a:rPr lang="en-US" sz="2800" b="1" dirty="0" smtClean="0"/>
              <a:t>1</a:t>
            </a:r>
            <a:r>
              <a:rPr lang="en-US" sz="2800" dirty="0" smtClean="0"/>
              <a:t> in the command window</a:t>
            </a:r>
            <a:endParaRPr lang="en-US" sz="2800" dirty="0"/>
          </a:p>
        </p:txBody>
      </p:sp>
      <p:pic>
        <p:nvPicPr>
          <p:cNvPr id="4" name="Picture 3"/>
          <p:cNvPicPr>
            <a:picLocks noChangeAspect="1"/>
          </p:cNvPicPr>
          <p:nvPr/>
        </p:nvPicPr>
        <p:blipFill>
          <a:blip r:embed="rId2"/>
          <a:stretch>
            <a:fillRect/>
          </a:stretch>
        </p:blipFill>
        <p:spPr>
          <a:xfrm>
            <a:off x="922337" y="3207242"/>
            <a:ext cx="6357617" cy="3681521"/>
          </a:xfrm>
          <a:prstGeom prst="rect">
            <a:avLst/>
          </a:prstGeom>
        </p:spPr>
      </p:pic>
      <p:pic>
        <p:nvPicPr>
          <p:cNvPr id="5" name="Picture 4"/>
          <p:cNvPicPr>
            <a:picLocks noChangeAspect="1"/>
          </p:cNvPicPr>
          <p:nvPr/>
        </p:nvPicPr>
        <p:blipFill>
          <a:blip r:embed="rId3"/>
          <a:stretch>
            <a:fillRect/>
          </a:stretch>
        </p:blipFill>
        <p:spPr>
          <a:xfrm>
            <a:off x="7704137" y="3763962"/>
            <a:ext cx="4323284" cy="2324099"/>
          </a:xfrm>
          <a:prstGeom prst="rect">
            <a:avLst/>
          </a:prstGeom>
        </p:spPr>
      </p:pic>
    </p:spTree>
    <p:extLst>
      <p:ext uri="{BB962C8B-B14F-4D97-AF65-F5344CB8AC3E}">
        <p14:creationId xmlns:p14="http://schemas.microsoft.com/office/powerpoint/2010/main" val="34998160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lab manual</a:t>
            </a:r>
            <a:endParaRPr lang="en-US" dirty="0"/>
          </a:p>
        </p:txBody>
      </p:sp>
      <p:sp>
        <p:nvSpPr>
          <p:cNvPr id="3" name="Text Placeholder 2"/>
          <p:cNvSpPr>
            <a:spLocks noGrp="1"/>
          </p:cNvSpPr>
          <p:nvPr>
            <p:ph type="body" sz="quarter" idx="10"/>
          </p:nvPr>
        </p:nvSpPr>
        <p:spPr>
          <a:xfrm>
            <a:off x="274638" y="1212850"/>
            <a:ext cx="11887200" cy="2025170"/>
          </a:xfrm>
        </p:spPr>
        <p:txBody>
          <a:bodyPr/>
          <a:lstStyle/>
          <a:p>
            <a:r>
              <a:rPr lang="en-US" sz="2800" dirty="0" smtClean="0"/>
              <a:t>On your desktop, click the UWP </a:t>
            </a:r>
            <a:r>
              <a:rPr lang="en-US" sz="2800" dirty="0" err="1" smtClean="0"/>
              <a:t>CodeLabs</a:t>
            </a:r>
            <a:r>
              <a:rPr lang="en-US" sz="2800" dirty="0" smtClean="0"/>
              <a:t> icon to open the browser at the </a:t>
            </a:r>
            <a:r>
              <a:rPr lang="en-US" sz="2800" dirty="0" err="1" smtClean="0"/>
              <a:t>Github</a:t>
            </a:r>
            <a:r>
              <a:rPr lang="en-US" sz="2800" dirty="0" smtClean="0"/>
              <a:t> repository for </a:t>
            </a:r>
            <a:r>
              <a:rPr lang="en-US" sz="2800" dirty="0"/>
              <a:t>these </a:t>
            </a:r>
            <a:r>
              <a:rPr lang="en-US" sz="2800" dirty="0" smtClean="0"/>
              <a:t>labs: </a:t>
            </a:r>
            <a:br>
              <a:rPr lang="en-US" sz="2800" dirty="0" smtClean="0"/>
            </a:br>
            <a:r>
              <a:rPr lang="en-US" sz="2800" b="1" dirty="0" smtClean="0"/>
              <a:t>https</a:t>
            </a:r>
            <a:r>
              <a:rPr lang="en-US" sz="2800" b="1" dirty="0"/>
              <a:t>://github.com/Microsoft-Build-2016/CodeLabs-UWP</a:t>
            </a:r>
            <a:endParaRPr lang="en-US" sz="2800" b="1" dirty="0" smtClean="0"/>
          </a:p>
          <a:p>
            <a:endParaRPr lang="en-US" dirty="0"/>
          </a:p>
        </p:txBody>
      </p:sp>
      <p:pic>
        <p:nvPicPr>
          <p:cNvPr id="4" name="Picture 3"/>
          <p:cNvPicPr>
            <a:picLocks noChangeAspect="1"/>
          </p:cNvPicPr>
          <p:nvPr/>
        </p:nvPicPr>
        <p:blipFill>
          <a:blip r:embed="rId2"/>
          <a:stretch>
            <a:fillRect/>
          </a:stretch>
        </p:blipFill>
        <p:spPr>
          <a:xfrm>
            <a:off x="1455737" y="2773362"/>
            <a:ext cx="6343650" cy="378483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1531937" y="5326062"/>
            <a:ext cx="800100" cy="2667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8313737" y="3154362"/>
            <a:ext cx="3714222" cy="461665"/>
          </a:xfrm>
          <a:prstGeom prst="rect">
            <a:avLst/>
          </a:prstGeom>
        </p:spPr>
        <p:txBody>
          <a:bodyPr wrap="none">
            <a:spAutoFit/>
          </a:bodyPr>
          <a:lstStyle/>
          <a:p>
            <a:r>
              <a:rPr lang="en-US" sz="2400" dirty="0">
                <a:solidFill>
                  <a:schemeClr val="tx2"/>
                </a:solidFill>
              </a:rPr>
              <a:t>Click on </a:t>
            </a:r>
            <a:r>
              <a:rPr lang="en-US" sz="2400" b="1" dirty="0">
                <a:solidFill>
                  <a:schemeClr val="tx2"/>
                </a:solidFill>
              </a:rPr>
              <a:t>Workshop</a:t>
            </a:r>
            <a:r>
              <a:rPr lang="en-US" sz="2400" dirty="0">
                <a:solidFill>
                  <a:schemeClr val="tx2"/>
                </a:solidFill>
              </a:rPr>
              <a:t> </a:t>
            </a:r>
            <a:r>
              <a:rPr lang="en-US" sz="2400" dirty="0" smtClean="0">
                <a:solidFill>
                  <a:schemeClr val="tx2"/>
                </a:solidFill>
              </a:rPr>
              <a:t>folder</a:t>
            </a:r>
            <a:endParaRPr lang="en-US" sz="2400" dirty="0">
              <a:solidFill>
                <a:schemeClr val="tx2"/>
              </a:solidFill>
            </a:endParaRPr>
          </a:p>
        </p:txBody>
      </p:sp>
      <p:cxnSp>
        <p:nvCxnSpPr>
          <p:cNvPr id="8" name="Straight Arrow Connector 7"/>
          <p:cNvCxnSpPr>
            <a:stCxn id="6" idx="1"/>
          </p:cNvCxnSpPr>
          <p:nvPr/>
        </p:nvCxnSpPr>
        <p:spPr>
          <a:xfrm flipH="1">
            <a:off x="2522537" y="3385195"/>
            <a:ext cx="5791200" cy="1940867"/>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092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lab manual</a:t>
            </a:r>
            <a:endParaRPr lang="en-US" dirty="0"/>
          </a:p>
        </p:txBody>
      </p:sp>
      <p:sp>
        <p:nvSpPr>
          <p:cNvPr id="3" name="Text Placeholder 2"/>
          <p:cNvSpPr>
            <a:spLocks noGrp="1"/>
          </p:cNvSpPr>
          <p:nvPr>
            <p:ph type="body" sz="quarter" idx="10"/>
          </p:nvPr>
        </p:nvSpPr>
        <p:spPr>
          <a:xfrm>
            <a:off x="274638" y="1212850"/>
            <a:ext cx="11887200" cy="1046440"/>
          </a:xfrm>
        </p:spPr>
        <p:txBody>
          <a:bodyPr/>
          <a:lstStyle/>
          <a:p>
            <a:r>
              <a:rPr lang="en-US" sz="2800" dirty="0" smtClean="0"/>
              <a:t>Click on the folder for the current module </a:t>
            </a:r>
          </a:p>
          <a:p>
            <a:r>
              <a:rPr lang="en-US" sz="2800" dirty="0" smtClean="0"/>
              <a:t>Scroll down for the </a:t>
            </a:r>
            <a:r>
              <a:rPr lang="en-US" sz="2800" b="1" dirty="0" smtClean="0"/>
              <a:t>README.md</a:t>
            </a:r>
            <a:r>
              <a:rPr lang="en-US" sz="2800" dirty="0" smtClean="0"/>
              <a:t> – this is your lab manual</a:t>
            </a:r>
            <a:endParaRPr lang="en-US" sz="2800" dirty="0"/>
          </a:p>
        </p:txBody>
      </p:sp>
      <p:pic>
        <p:nvPicPr>
          <p:cNvPr id="6" name="Picture 5"/>
          <p:cNvPicPr>
            <a:picLocks noChangeAspect="1"/>
          </p:cNvPicPr>
          <p:nvPr/>
        </p:nvPicPr>
        <p:blipFill>
          <a:blip r:embed="rId2"/>
          <a:stretch>
            <a:fillRect/>
          </a:stretch>
        </p:blipFill>
        <p:spPr>
          <a:xfrm>
            <a:off x="444722" y="2430462"/>
            <a:ext cx="5791200" cy="38513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5684837" y="2963862"/>
            <a:ext cx="5810250" cy="3895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759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smtClean="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smtClean="0">
                <a:latin typeface="+mn-lt"/>
              </a:rPr>
              <a:t>or</a:t>
            </a:r>
          </a:p>
        </p:txBody>
      </p:sp>
      <p:pic>
        <p:nvPicPr>
          <p:cNvPr id="9" name="Picture 8"/>
          <p:cNvPicPr>
            <a:picLocks noChangeAspect="1"/>
          </p:cNvPicPr>
          <p:nvPr/>
        </p:nvPicPr>
        <p:blipFill>
          <a:blip r:embed="rId6"/>
          <a:stretch>
            <a:fillRect/>
          </a:stretch>
        </p:blipFill>
        <p:spPr>
          <a:xfrm>
            <a:off x="7864253" y="2675446"/>
            <a:ext cx="3661060" cy="3661060"/>
          </a:xfrm>
          <a:prstGeom prst="rect">
            <a:avLst/>
          </a:prstGeom>
        </p:spPr>
      </p:pic>
    </p:spTree>
    <p:extLst>
      <p:ext uri="{BB962C8B-B14F-4D97-AF65-F5344CB8AC3E}">
        <p14:creationId xmlns:p14="http://schemas.microsoft.com/office/powerpoint/2010/main" val="2018092588"/>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smtClean="0">
                <a:solidFill>
                  <a:schemeClr val="bg1">
                    <a:lumMod val="75000"/>
                    <a:lumOff val="25000"/>
                  </a:schemeClr>
                </a:solidFill>
              </a:rPr>
              <a:t>SAMPLE</a:t>
            </a:r>
          </a:p>
        </p:txBody>
      </p:sp>
      <p:pic>
        <p:nvPicPr>
          <p:cNvPr id="3" name="Picture 2"/>
          <p:cNvPicPr>
            <a:picLocks noChangeAspect="1"/>
          </p:cNvPicPr>
          <p:nvPr/>
        </p:nvPicPr>
        <p:blipFill>
          <a:blip r:embed="rId4"/>
          <a:stretch>
            <a:fillRect/>
          </a:stretch>
        </p:blipFill>
        <p:spPr>
          <a:xfrm>
            <a:off x="3836987" y="1574006"/>
            <a:ext cx="4762500" cy="4762500"/>
          </a:xfrm>
          <a:prstGeom prst="rect">
            <a:avLst/>
          </a:prstGeom>
        </p:spPr>
      </p:pic>
    </p:spTree>
    <p:extLst>
      <p:ext uri="{BB962C8B-B14F-4D97-AF65-F5344CB8AC3E}">
        <p14:creationId xmlns:p14="http://schemas.microsoft.com/office/powerpoint/2010/main" val="38611687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4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592262"/>
            <a:ext cx="11087035" cy="2362202"/>
          </a:xfrm>
        </p:spPr>
        <p:txBody>
          <a:bodyPr/>
          <a:lstStyle/>
          <a:p>
            <a:pPr>
              <a:spcAft>
                <a:spcPts val="1200"/>
              </a:spcAft>
            </a:pPr>
            <a:r>
              <a:rPr lang="en-GB" sz="3600" b="1" dirty="0">
                <a:latin typeface="+mn-lt"/>
              </a:rPr>
              <a:t>Build Code Lab </a:t>
            </a:r>
            <a:r>
              <a:rPr lang="en-GB" dirty="0" smtClean="0"/>
              <a:t/>
            </a:r>
            <a:br>
              <a:rPr lang="en-GB" dirty="0" smtClean="0"/>
            </a:br>
            <a:r>
              <a:rPr lang="en-GB" dirty="0" smtClean="0"/>
              <a:t>UWP </a:t>
            </a:r>
            <a:r>
              <a:rPr lang="en-GB" dirty="0"/>
              <a:t>Development 1: </a:t>
            </a:r>
            <a:r>
              <a:rPr lang="en-GB" dirty="0" smtClean="0"/>
              <a:t/>
            </a:r>
            <a:br>
              <a:rPr lang="en-GB" dirty="0" smtClean="0"/>
            </a:br>
            <a:r>
              <a:rPr lang="en-GB" dirty="0" smtClean="0"/>
              <a:t>Building </a:t>
            </a:r>
            <a:r>
              <a:rPr lang="en-GB" dirty="0"/>
              <a:t>an Adaptive UI</a:t>
            </a:r>
            <a:endParaRPr lang="en-US" dirty="0"/>
          </a:p>
        </p:txBody>
      </p:sp>
      <p:sp>
        <p:nvSpPr>
          <p:cNvPr id="3" name="Text Placeholder 2"/>
          <p:cNvSpPr>
            <a:spLocks noGrp="1"/>
          </p:cNvSpPr>
          <p:nvPr>
            <p:ph type="body" sz="quarter" idx="12"/>
          </p:nvPr>
        </p:nvSpPr>
        <p:spPr/>
        <p:txBody>
          <a:bodyPr/>
          <a:lstStyle/>
          <a:p>
            <a:r>
              <a:rPr lang="en-US" dirty="0" smtClean="0"/>
              <a:t>Andy Wigley   	@</a:t>
            </a:r>
            <a:r>
              <a:rPr lang="en-US" dirty="0" err="1" smtClean="0"/>
              <a:t>andy_wigley</a:t>
            </a:r>
            <a:endParaRPr lang="en-US" dirty="0" smtClean="0"/>
          </a:p>
          <a:p>
            <a:r>
              <a:rPr lang="en-US" dirty="0" smtClean="0"/>
              <a:t>Mike Taulty	@</a:t>
            </a:r>
            <a:r>
              <a:rPr lang="en-US" dirty="0" err="1" smtClean="0"/>
              <a:t>mtaulty</a:t>
            </a:r>
            <a:endParaRPr lang="en-US" dirty="0"/>
          </a:p>
        </p:txBody>
      </p:sp>
      <p:sp>
        <p:nvSpPr>
          <p:cNvPr id="4" name="Text Placeholder 3"/>
          <p:cNvSpPr>
            <a:spLocks noGrp="1"/>
          </p:cNvSpPr>
          <p:nvPr>
            <p:ph type="body" sz="quarter" idx="13"/>
          </p:nvPr>
        </p:nvSpPr>
        <p:spPr/>
        <p:txBody>
          <a:bodyPr/>
          <a:lstStyle/>
          <a:p>
            <a:r>
              <a:rPr lang="en-US" dirty="0" smtClean="0"/>
              <a:t>L724</a:t>
            </a:r>
            <a:endParaRPr lang="en-US" dirty="0"/>
          </a:p>
        </p:txBody>
      </p:sp>
    </p:spTree>
    <p:extLst>
      <p:ext uri="{BB962C8B-B14F-4D97-AF65-F5344CB8AC3E}">
        <p14:creationId xmlns:p14="http://schemas.microsoft.com/office/powerpoint/2010/main" val="188369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Proctors</a:t>
            </a:r>
            <a:endParaRPr lang="en-US" dirty="0"/>
          </a:p>
        </p:txBody>
      </p:sp>
      <p:sp>
        <p:nvSpPr>
          <p:cNvPr id="3" name="Text Placeholder 2"/>
          <p:cNvSpPr>
            <a:spLocks noGrp="1"/>
          </p:cNvSpPr>
          <p:nvPr>
            <p:ph type="body" sz="quarter" idx="10"/>
          </p:nvPr>
        </p:nvSpPr>
        <p:spPr>
          <a:xfrm>
            <a:off x="274638" y="1212850"/>
            <a:ext cx="11887200" cy="6629507"/>
          </a:xfrm>
        </p:spPr>
        <p:txBody>
          <a:bodyPr/>
          <a:lstStyle/>
          <a:p>
            <a:r>
              <a:rPr lang="en-US" dirty="0" smtClean="0"/>
              <a:t>Proctors are here to help you!</a:t>
            </a:r>
          </a:p>
          <a:p>
            <a:r>
              <a:rPr lang="en-US" dirty="0" smtClean="0"/>
              <a:t>Raise your hand if you need any assistance</a:t>
            </a:r>
          </a:p>
          <a:p>
            <a:endParaRPr lang="en-US" sz="2800" dirty="0"/>
          </a:p>
          <a:p>
            <a:r>
              <a:rPr lang="en-US" sz="2800" dirty="0" smtClean="0"/>
              <a:t>Jason Short</a:t>
            </a:r>
            <a:r>
              <a:rPr lang="en-US" sz="2800" dirty="0"/>
              <a:t> </a:t>
            </a:r>
            <a:r>
              <a:rPr lang="en-US" sz="2800" dirty="0" smtClean="0"/>
              <a:t>			DX</a:t>
            </a:r>
          </a:p>
          <a:p>
            <a:r>
              <a:rPr lang="en-US" sz="2800" dirty="0" smtClean="0"/>
              <a:t>Juliette Weiss 		Design</a:t>
            </a:r>
          </a:p>
          <a:p>
            <a:r>
              <a:rPr lang="en-US" sz="2800" dirty="0" smtClean="0"/>
              <a:t>Kelsey Huebner</a:t>
            </a:r>
            <a:r>
              <a:rPr lang="en-US" sz="2800" dirty="0"/>
              <a:t> </a:t>
            </a:r>
            <a:r>
              <a:rPr lang="en-US" sz="2800" dirty="0" smtClean="0"/>
              <a:t>		DX</a:t>
            </a:r>
          </a:p>
          <a:p>
            <a:r>
              <a:rPr lang="en-US" sz="2800" dirty="0" smtClean="0"/>
              <a:t>Cory </a:t>
            </a:r>
            <a:r>
              <a:rPr lang="en-US" sz="2800" dirty="0" err="1" smtClean="0"/>
              <a:t>Hendrixson</a:t>
            </a:r>
            <a:r>
              <a:rPr lang="en-US" sz="2800" dirty="0" smtClean="0"/>
              <a:t> 		Windows </a:t>
            </a:r>
            <a:r>
              <a:rPr lang="en-US" sz="2800" dirty="0"/>
              <a:t>Development Group</a:t>
            </a:r>
            <a:endParaRPr lang="en-US" sz="2800" dirty="0" smtClean="0"/>
          </a:p>
          <a:p>
            <a:r>
              <a:rPr lang="en-US" sz="2800" dirty="0" smtClean="0"/>
              <a:t>Travis Wilson</a:t>
            </a:r>
            <a:r>
              <a:rPr lang="en-US" sz="2800" dirty="0"/>
              <a:t> </a:t>
            </a:r>
            <a:r>
              <a:rPr lang="en-US" sz="2800" dirty="0" smtClean="0"/>
              <a:t>		Windows </a:t>
            </a:r>
            <a:r>
              <a:rPr lang="en-US" sz="2800" dirty="0"/>
              <a:t>Development Group</a:t>
            </a:r>
            <a:endParaRPr lang="en-US" sz="2800" dirty="0" smtClean="0"/>
          </a:p>
          <a:p>
            <a:r>
              <a:rPr lang="en-US" sz="2800" dirty="0" smtClean="0"/>
              <a:t>Vishwac Sena Kannan</a:t>
            </a:r>
            <a:r>
              <a:rPr lang="en-US" sz="2800" dirty="0"/>
              <a:t> </a:t>
            </a:r>
            <a:r>
              <a:rPr lang="en-US" sz="2800" dirty="0" smtClean="0"/>
              <a:t>	Windows </a:t>
            </a:r>
            <a:r>
              <a:rPr lang="en-US" sz="2800" dirty="0"/>
              <a:t>Development Group</a:t>
            </a:r>
            <a:endParaRPr lang="en-US" sz="2800" dirty="0" smtClean="0"/>
          </a:p>
          <a:p>
            <a:r>
              <a:rPr lang="en-US" sz="2800" dirty="0" smtClean="0"/>
              <a:t>Francis Zhou		Inking</a:t>
            </a:r>
          </a:p>
          <a:p>
            <a:r>
              <a:rPr lang="en-US" sz="2800" dirty="0" smtClean="0"/>
              <a:t>Dorrene Brown 		Cortana</a:t>
            </a:r>
          </a:p>
          <a:p>
            <a:r>
              <a:rPr lang="en-US" sz="2800" dirty="0" smtClean="0"/>
              <a:t>Shawn Henry		Windows Development Group</a:t>
            </a:r>
          </a:p>
          <a:p>
            <a:r>
              <a:rPr lang="en-US" sz="2800" dirty="0" smtClean="0"/>
              <a:t>Paul Rambo			Windows </a:t>
            </a:r>
            <a:r>
              <a:rPr lang="en-US" sz="2800" dirty="0"/>
              <a:t>Development Group</a:t>
            </a:r>
          </a:p>
        </p:txBody>
      </p:sp>
    </p:spTree>
    <p:extLst>
      <p:ext uri="{BB962C8B-B14F-4D97-AF65-F5344CB8AC3E}">
        <p14:creationId xmlns:p14="http://schemas.microsoft.com/office/powerpoint/2010/main" val="5007710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3514" y="1695643"/>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smtClean="0"/>
              <a:t>UWP</a:t>
            </a:r>
            <a:r>
              <a:rPr lang="en-US" dirty="0" smtClean="0"/>
              <a:t> </a:t>
            </a:r>
            <a:r>
              <a:rPr lang="en-US" dirty="0"/>
              <a:t>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 </a:t>
            </a:r>
          </a:p>
        </p:txBody>
      </p:sp>
      <p:sp>
        <p:nvSpPr>
          <p:cNvPr id="6" name="Text Placeholder 6"/>
          <p:cNvSpPr txBox="1">
            <a:spLocks/>
          </p:cNvSpPr>
          <p:nvPr/>
        </p:nvSpPr>
        <p:spPr>
          <a:xfrm>
            <a:off x="379899" y="22114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8" name="Rectangle 7"/>
          <p:cNvSpPr/>
          <p:nvPr/>
        </p:nvSpPr>
        <p:spPr bwMode="auto">
          <a:xfrm>
            <a:off x="1903493" y="23923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Building an Adaptive UI</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745570" y="2392361"/>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1</a:t>
            </a:r>
          </a:p>
        </p:txBody>
      </p:sp>
      <p:sp>
        <p:nvSpPr>
          <p:cNvPr id="11" name="Rectangle 10"/>
          <p:cNvSpPr/>
          <p:nvPr/>
        </p:nvSpPr>
        <p:spPr bwMode="auto">
          <a:xfrm>
            <a:off x="1903493" y="3704234"/>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More Personal Computing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(Follows on from </a:t>
            </a:r>
            <a:r>
              <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rPr>
              <a:t>Module </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1,</a:t>
            </a:r>
            <a:r>
              <a:rPr kumimoji="0" lang="en-US" sz="2400" b="0" i="0" u="none" strike="noStrike" kern="0" cap="none" spc="0" normalizeH="0" noProof="0" dirty="0" smtClean="0">
                <a:ln>
                  <a:noFill/>
                </a:ln>
                <a:solidFill>
                  <a:schemeClr val="accent2">
                    <a:lumMod val="25000"/>
                    <a:lumOff val="75000"/>
                  </a:schemeClr>
                </a:solidFill>
                <a:effectLst/>
                <a:uLnTx/>
                <a:uFillTx/>
                <a:ea typeface="Segoe UI" pitchFamily="34" charset="0"/>
                <a:cs typeface="Segoe UI" pitchFamily="34" charset="0"/>
              </a:rPr>
              <a:t> but can be done independently</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2" name="Rectangle 11"/>
          <p:cNvSpPr/>
          <p:nvPr/>
        </p:nvSpPr>
        <p:spPr bwMode="auto">
          <a:xfrm>
            <a:off x="745570" y="3700316"/>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a:t>
            </a:r>
          </a:p>
        </p:txBody>
      </p:sp>
      <p:sp>
        <p:nvSpPr>
          <p:cNvPr id="13" name="Rectangle 12"/>
          <p:cNvSpPr/>
          <p:nvPr/>
        </p:nvSpPr>
        <p:spPr bwMode="auto">
          <a:xfrm>
            <a:off x="1903493" y="5034749"/>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Building Connected Mobile Experiences: Cloud and App to </a:t>
            </a:r>
            <a:r>
              <a:rPr lang="en-GB" sz="2400" kern="0" dirty="0" smtClean="0">
                <a:gradFill>
                  <a:gsLst>
                    <a:gs pos="0">
                      <a:srgbClr val="FFFFFF"/>
                    </a:gs>
                    <a:gs pos="100000">
                      <a:srgbClr val="FFFFFF"/>
                    </a:gs>
                  </a:gsLst>
                  <a:lin ang="5400000" scaled="0"/>
                </a:gradFill>
                <a:ea typeface="Segoe UI" pitchFamily="34" charset="0"/>
                <a:cs typeface="Segoe UI" pitchFamily="34" charset="0"/>
              </a:rPr>
              <a:t>App </a:t>
            </a:r>
            <a:r>
              <a:rPr lang="en-US" sz="2400" kern="0" dirty="0">
                <a:solidFill>
                  <a:schemeClr val="accent2">
                    <a:lumMod val="25000"/>
                    <a:lumOff val="75000"/>
                  </a:schemeClr>
                </a:solidFill>
                <a:ea typeface="Segoe UI" pitchFamily="34" charset="0"/>
                <a:cs typeface="Segoe UI" pitchFamily="34" charset="0"/>
              </a:rPr>
              <a:t>(Follows on from Module </a:t>
            </a:r>
            <a:r>
              <a:rPr lang="en-US" sz="2400" kern="0" dirty="0" smtClean="0">
                <a:solidFill>
                  <a:schemeClr val="accent2">
                    <a:lumMod val="25000"/>
                    <a:lumOff val="75000"/>
                  </a:schemeClr>
                </a:solidFill>
                <a:ea typeface="Segoe UI" pitchFamily="34" charset="0"/>
                <a:cs typeface="Segoe UI" pitchFamily="34" charset="0"/>
              </a:rPr>
              <a:t>2, </a:t>
            </a:r>
            <a:r>
              <a:rPr lang="en-US" sz="2400" kern="0" dirty="0">
                <a:solidFill>
                  <a:schemeClr val="accent2">
                    <a:lumMod val="25000"/>
                    <a:lumOff val="75000"/>
                  </a:schemeClr>
                </a:solidFill>
                <a:ea typeface="Segoe UI" pitchFamily="34" charset="0"/>
                <a:cs typeface="Segoe UI" pitchFamily="34" charset="0"/>
              </a:rPr>
              <a:t>but can be done independently</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4" name="Rectangle 13"/>
          <p:cNvSpPr/>
          <p:nvPr/>
        </p:nvSpPr>
        <p:spPr bwMode="auto">
          <a:xfrm>
            <a:off x="745570" y="5038669"/>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3</a:t>
            </a:r>
          </a:p>
        </p:txBody>
      </p:sp>
    </p:spTree>
    <p:extLst>
      <p:ext uri="{BB962C8B-B14F-4D97-AF65-F5344CB8AC3E}">
        <p14:creationId xmlns:p14="http://schemas.microsoft.com/office/powerpoint/2010/main" val="258205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81923406"/>
              </p:ext>
            </p:extLst>
          </p:nvPr>
        </p:nvGraphicFramePr>
        <p:xfrm>
          <a:off x="457199" y="2102565"/>
          <a:ext cx="11522076"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61038">
                  <a:extLst>
                    <a:ext uri="{9D8B030D-6E8A-4147-A177-3AD203B41FA5}">
                      <a16:colId xmlns:a16="http://schemas.microsoft.com/office/drawing/2014/main" val="3121899630"/>
                    </a:ext>
                  </a:extLst>
                </a:gridCol>
              </a:tblGrid>
              <a:tr h="969373">
                <a:tc>
                  <a:txBody>
                    <a:bodyPr/>
                    <a:lstStyle/>
                    <a:p>
                      <a:pPr algn="r"/>
                      <a:r>
                        <a:rPr lang="en-US" dirty="0"/>
                        <a:t>11:30 – 12:30</a:t>
                      </a:r>
                    </a:p>
                  </a:txBody>
                  <a:tcPr/>
                </a:tc>
                <a:tc>
                  <a:txBody>
                    <a:bodyPr/>
                    <a:lstStyle/>
                    <a:p>
                      <a:r>
                        <a:rPr lang="en-US" dirty="0">
                          <a:solidFill>
                            <a:srgbClr val="FF0000"/>
                          </a:solidFill>
                        </a:rPr>
                        <a:t>Universal App Model Overview: What’s New in the UWP App Model</a:t>
                      </a:r>
                      <a:r>
                        <a:rPr lang="en-US" dirty="0"/>
                        <a:t/>
                      </a:r>
                      <a:br>
                        <a:rPr lang="en-US" dirty="0"/>
                      </a:br>
                      <a:r>
                        <a:rPr lang="en-US" dirty="0"/>
                        <a:t>Marriott 9</a:t>
                      </a:r>
                    </a:p>
                  </a:txBody>
                  <a:tcPr/>
                </a:tc>
                <a:tc>
                  <a:txBody>
                    <a:bodyPr/>
                    <a:lstStyle/>
                    <a:p>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r>
                        <a:rPr lang="en-US" dirty="0">
                          <a:solidFill>
                            <a:srgbClr val="FF0000"/>
                          </a:solidFill>
                        </a:rPr>
                        <a:t>What’s New in Windows UI/UX for Universal Windows Apps</a:t>
                      </a:r>
                    </a:p>
                    <a:p>
                      <a:r>
                        <a:rPr lang="en-US" dirty="0" err="1"/>
                        <a:t>Moscone</a:t>
                      </a:r>
                      <a:r>
                        <a:rPr lang="en-US" dirty="0"/>
                        <a:t> 2004</a:t>
                      </a:r>
                    </a:p>
                  </a:txBody>
                  <a:tcPr/>
                </a:tc>
                <a:tc>
                  <a:txBody>
                    <a:bodyPr/>
                    <a:lstStyle/>
                    <a:p>
                      <a:endParaRPr lang="en-US" dirty="0"/>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a:solidFill>
                            <a:srgbClr val="FF0000"/>
                          </a:solidFill>
                        </a:rPr>
                        <a:t>Bringing Existing Desktop Applications to UWP</a:t>
                      </a:r>
                    </a:p>
                    <a:p>
                      <a:r>
                        <a:rPr lang="en-US" dirty="0" err="1"/>
                        <a:t>Moscone</a:t>
                      </a:r>
                      <a:r>
                        <a:rPr lang="en-US" dirty="0"/>
                        <a:t> 2004</a:t>
                      </a:r>
                    </a:p>
                  </a:txBody>
                  <a:tcPr/>
                </a:tc>
                <a:tc>
                  <a:txBody>
                    <a:bodyPr/>
                    <a:lstStyle/>
                    <a:p>
                      <a:endParaRPr lang="en-US" dirty="0"/>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r>
                        <a:rPr lang="en-US" dirty="0">
                          <a:solidFill>
                            <a:srgbClr val="FF0000"/>
                          </a:solidFill>
                        </a:rPr>
                        <a:t>Windows Store and Dev Center Overview: New Capabilities for Helping Developers Succeed</a:t>
                      </a:r>
                    </a:p>
                    <a:p>
                      <a:r>
                        <a:rPr lang="en-US" dirty="0" err="1"/>
                        <a:t>Moscone</a:t>
                      </a:r>
                      <a:r>
                        <a:rPr lang="en-US" dirty="0"/>
                        <a:t> 2001</a:t>
                      </a:r>
                    </a:p>
                  </a:txBody>
                  <a:tcPr/>
                </a:tc>
                <a:tc>
                  <a:txBody>
                    <a:bodyPr/>
                    <a:lstStyle/>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8946792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538853820"/>
              </p:ext>
            </p:extLst>
          </p:nvPr>
        </p:nvGraphicFramePr>
        <p:xfrm>
          <a:off x="455612" y="2125663"/>
          <a:ext cx="11523664" cy="4381499"/>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61039">
                  <a:extLst>
                    <a:ext uri="{9D8B030D-6E8A-4147-A177-3AD203B41FA5}">
                      <a16:colId xmlns:a16="http://schemas.microsoft.com/office/drawing/2014/main" val="2689538617"/>
                    </a:ext>
                  </a:extLst>
                </a:gridCol>
              </a:tblGrid>
              <a:tr h="862083">
                <a:tc>
                  <a:txBody>
                    <a:bodyPr/>
                    <a:lstStyle/>
                    <a:p>
                      <a:pPr algn="r"/>
                      <a:r>
                        <a:rPr lang="en-US" dirty="0"/>
                        <a:t>11:30 – 12:30</a:t>
                      </a:r>
                    </a:p>
                  </a:txBody>
                  <a:tcPr/>
                </a:tc>
                <a:tc>
                  <a:txBody>
                    <a:bodyPr/>
                    <a:lstStyle/>
                    <a:p>
                      <a:r>
                        <a:rPr lang="en-US" dirty="0">
                          <a:solidFill>
                            <a:srgbClr val="FF0000"/>
                          </a:solidFill>
                        </a:rPr>
                        <a:t>What’s new in Visual Studio for UWP Developers</a:t>
                      </a:r>
                      <a:r>
                        <a:rPr lang="en-US" dirty="0"/>
                        <a:t/>
                      </a:r>
                      <a:br>
                        <a:rPr lang="en-US" dirty="0"/>
                      </a:br>
                      <a:r>
                        <a:rPr lang="en-US" dirty="0"/>
                        <a:t>Marriott 7</a:t>
                      </a:r>
                    </a:p>
                  </a:txBody>
                  <a:tcPr/>
                </a:tc>
                <a:tc>
                  <a:txBody>
                    <a:bodyPr/>
                    <a:lstStyle/>
                    <a:p>
                      <a:endParaRPr lang="en-US" dirty="0"/>
                    </a:p>
                  </a:txBody>
                  <a:tcPr/>
                </a:tc>
                <a:extLst>
                  <a:ext uri="{0D108BD9-81ED-4DB2-BD59-A6C34878D82A}">
                    <a16:rowId xmlns:a16="http://schemas.microsoft.com/office/drawing/2014/main" val="2085132217"/>
                  </a:ext>
                </a:extLst>
              </a:tr>
              <a:tr h="862083">
                <a:tc>
                  <a:txBody>
                    <a:bodyPr/>
                    <a:lstStyle/>
                    <a:p>
                      <a:pPr algn="r"/>
                      <a:r>
                        <a:rPr lang="en-US" dirty="0"/>
                        <a:t>14:00 – 15:00</a:t>
                      </a:r>
                    </a:p>
                  </a:txBody>
                  <a:tcPr/>
                </a:tc>
                <a:tc>
                  <a:txBody>
                    <a:bodyPr/>
                    <a:lstStyle/>
                    <a:p>
                      <a:r>
                        <a:rPr lang="en-US" dirty="0">
                          <a:solidFill>
                            <a:srgbClr val="FF0000"/>
                          </a:solidFill>
                        </a:rPr>
                        <a:t>Pen and Inking: Inking at the Speed of Thought</a:t>
                      </a:r>
                    </a:p>
                    <a:p>
                      <a:r>
                        <a:rPr lang="en-US" dirty="0"/>
                        <a:t>Marriott 8</a:t>
                      </a:r>
                    </a:p>
                  </a:txBody>
                  <a:tcPr/>
                </a:tc>
                <a:tc>
                  <a:txBody>
                    <a:bodyPr/>
                    <a:lstStyle/>
                    <a:p>
                      <a:endParaRPr lang="en-US" dirty="0"/>
                    </a:p>
                  </a:txBody>
                  <a:tcPr/>
                </a:tc>
                <a:extLst>
                  <a:ext uri="{0D108BD9-81ED-4DB2-BD59-A6C34878D82A}">
                    <a16:rowId xmlns:a16="http://schemas.microsoft.com/office/drawing/2014/main" val="1641709895"/>
                  </a:ext>
                </a:extLst>
              </a:tr>
              <a:tr h="1120708">
                <a:tc>
                  <a:txBody>
                    <a:bodyPr/>
                    <a:lstStyle/>
                    <a:p>
                      <a:pPr algn="r"/>
                      <a:r>
                        <a:rPr lang="en-US" dirty="0"/>
                        <a:t>15:30 – 16:30</a:t>
                      </a:r>
                    </a:p>
                  </a:txBody>
                  <a:tcPr/>
                </a:tc>
                <a:tc>
                  <a:txBody>
                    <a:bodyPr/>
                    <a:lstStyle/>
                    <a:p>
                      <a:r>
                        <a:rPr lang="en-US" dirty="0">
                          <a:solidFill>
                            <a:srgbClr val="FF0000"/>
                          </a:solidFill>
                        </a:rPr>
                        <a:t>Creating Beautiful UX in a Real World App with Visuals, Animations and Effects</a:t>
                      </a:r>
                    </a:p>
                    <a:p>
                      <a:r>
                        <a:rPr lang="en-US" dirty="0" err="1"/>
                        <a:t>Moscone</a:t>
                      </a:r>
                      <a:r>
                        <a:rPr lang="en-US" dirty="0"/>
                        <a:t> 2001</a:t>
                      </a:r>
                    </a:p>
                  </a:txBody>
                  <a:tcPr/>
                </a:tc>
                <a:tc>
                  <a:txBody>
                    <a:bodyPr/>
                    <a:lstStyle/>
                    <a:p>
                      <a:endParaRPr lang="en-US" dirty="0"/>
                    </a:p>
                  </a:txBody>
                  <a:tcPr/>
                </a:tc>
                <a:extLst>
                  <a:ext uri="{0D108BD9-81ED-4DB2-BD59-A6C34878D82A}">
                    <a16:rowId xmlns:a16="http://schemas.microsoft.com/office/drawing/2014/main" val="1606125460"/>
                  </a:ext>
                </a:extLst>
              </a:tr>
              <a:tr h="792479">
                <a:tc>
                  <a:txBody>
                    <a:bodyPr/>
                    <a:lstStyle/>
                    <a:p>
                      <a:pPr algn="r"/>
                      <a:r>
                        <a:rPr lang="en-US" dirty="0"/>
                        <a:t>17:00 – 18:00</a:t>
                      </a:r>
                    </a:p>
                  </a:txBody>
                  <a:tcPr/>
                </a:tc>
                <a:tc>
                  <a:txBody>
                    <a:bodyPr/>
                    <a:lstStyle/>
                    <a:p>
                      <a:r>
                        <a:rPr lang="en-US" dirty="0">
                          <a:solidFill>
                            <a:srgbClr val="FF0000"/>
                          </a:solidFill>
                        </a:rPr>
                        <a:t>Building Great UWP Apps for Xbox</a:t>
                      </a:r>
                    </a:p>
                    <a:p>
                      <a:r>
                        <a:rPr lang="en-US" dirty="0"/>
                        <a:t>Marriott 8</a:t>
                      </a:r>
                    </a:p>
                  </a:txBody>
                  <a:tcPr/>
                </a:tc>
                <a:tc>
                  <a:txBody>
                    <a:bodyPr/>
                    <a:lstStyle/>
                    <a:p>
                      <a:r>
                        <a:rPr lang="en-US" dirty="0">
                          <a:solidFill>
                            <a:srgbClr val="FF0000"/>
                          </a:solidFill>
                        </a:rPr>
                        <a:t>Cortana: Step-by-Step on How to Teach Cortana to Proactively Engage with your App</a:t>
                      </a:r>
                    </a:p>
                    <a:p>
                      <a:r>
                        <a:rPr lang="en-US" dirty="0" err="1"/>
                        <a:t>Moscone</a:t>
                      </a:r>
                      <a:r>
                        <a:rPr lang="en-US" dirty="0"/>
                        <a:t> 2005</a:t>
                      </a:r>
                    </a:p>
                  </a:txBody>
                  <a:tcPr/>
                </a:tc>
                <a:extLst>
                  <a:ext uri="{0D108BD9-81ED-4DB2-BD59-A6C34878D82A}">
                    <a16:rowId xmlns:a16="http://schemas.microsoft.com/office/drawing/2014/main" val="1392656908"/>
                  </a:ext>
                </a:extLst>
              </a:tr>
              <a:tr h="449579">
                <a:tc>
                  <a:txBody>
                    <a:bodyPr/>
                    <a:lstStyle/>
                    <a:p>
                      <a:pPr algn="r"/>
                      <a:r>
                        <a:rPr lang="en-US" dirty="0"/>
                        <a:t>18:30 – 19:30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24650967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Friday 04/01</a:t>
            </a:r>
          </a:p>
        </p:txBody>
      </p:sp>
      <p:graphicFrame>
        <p:nvGraphicFramePr>
          <p:cNvPr id="6" name="Table 5"/>
          <p:cNvGraphicFramePr>
            <a:graphicFrameLocks noGrp="1"/>
          </p:cNvGraphicFramePr>
          <p:nvPr>
            <p:extLst>
              <p:ext uri="{D42A27DB-BD31-4B8C-83A1-F6EECF244321}">
                <p14:modId xmlns:p14="http://schemas.microsoft.com/office/powerpoint/2010/main" val="1776333890"/>
              </p:ext>
            </p:extLst>
          </p:nvPr>
        </p:nvGraphicFramePr>
        <p:xfrm>
          <a:off x="457200" y="2136774"/>
          <a:ext cx="11514138" cy="4537377"/>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53101">
                  <a:extLst>
                    <a:ext uri="{9D8B030D-6E8A-4147-A177-3AD203B41FA5}">
                      <a16:colId xmlns:a16="http://schemas.microsoft.com/office/drawing/2014/main" val="3047056754"/>
                    </a:ext>
                  </a:extLst>
                </a:gridCol>
              </a:tblGrid>
              <a:tr h="1303988">
                <a:tc>
                  <a:txBody>
                    <a:bodyPr/>
                    <a:lstStyle/>
                    <a:p>
                      <a:pPr algn="r"/>
                      <a:r>
                        <a:rPr lang="en-US" dirty="0"/>
                        <a:t>09:00 – 10:00</a:t>
                      </a:r>
                    </a:p>
                  </a:txBody>
                  <a:tcPr/>
                </a:tc>
                <a:tc>
                  <a:txBody>
                    <a:bodyPr/>
                    <a:lstStyle/>
                    <a:p>
                      <a:r>
                        <a:rPr lang="en-US" dirty="0">
                          <a:solidFill>
                            <a:srgbClr val="FF0000"/>
                          </a:solidFill>
                        </a:rPr>
                        <a:t>Universal Windows Application Lifecycle: From Activation to Background Execution, Multitasking and Extended Execution</a:t>
                      </a:r>
                      <a:r>
                        <a:rPr lang="en-US" dirty="0"/>
                        <a:t/>
                      </a:r>
                      <a:br>
                        <a:rPr lang="en-US" dirty="0"/>
                      </a:br>
                      <a:r>
                        <a:rPr lang="en-US" dirty="0" err="1"/>
                        <a:t>Moscone</a:t>
                      </a:r>
                      <a:r>
                        <a:rPr lang="en-US" dirty="0"/>
                        <a:t> 2005</a:t>
                      </a:r>
                    </a:p>
                  </a:txBody>
                  <a:tcPr/>
                </a:tc>
                <a:tc>
                  <a:txBody>
                    <a:bodyPr/>
                    <a:lstStyle/>
                    <a:p>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r>
                        <a:rPr lang="en-US" dirty="0">
                          <a:solidFill>
                            <a:srgbClr val="FF0000"/>
                          </a:solidFill>
                        </a:rPr>
                        <a:t>HoloLens: Building UWP 2D Apps</a:t>
                      </a:r>
                    </a:p>
                    <a:p>
                      <a:r>
                        <a:rPr lang="en-US" dirty="0"/>
                        <a:t>Marriott 9</a:t>
                      </a:r>
                    </a:p>
                  </a:txBody>
                  <a:tcPr/>
                </a:tc>
                <a:tc>
                  <a:txBody>
                    <a:bodyPr/>
                    <a:lstStyle/>
                    <a:p>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r>
                        <a:rPr lang="en-US">
                          <a:solidFill>
                            <a:srgbClr val="FF0000"/>
                          </a:solidFill>
                        </a:rPr>
                        <a:t>Continuum for phone: Optimizing Windows apps across screens</a:t>
                      </a:r>
                    </a:p>
                    <a:p>
                      <a:r>
                        <a:rPr lang="en-US"/>
                        <a:t>Moscone</a:t>
                      </a:r>
                      <a:r>
                        <a:rPr lang="en-US" baseline="0"/>
                        <a:t> 2001</a:t>
                      </a:r>
                      <a:endParaRPr lang="en-US" dirty="0"/>
                    </a:p>
                  </a:txBody>
                  <a:tcPr/>
                </a:tc>
                <a:tc>
                  <a:txBody>
                    <a:bodyPr/>
                    <a:lstStyle/>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3385649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this module…</a:t>
            </a:r>
            <a:endParaRPr lang="en-US" dirty="0"/>
          </a:p>
        </p:txBody>
      </p:sp>
    </p:spTree>
    <p:extLst>
      <p:ext uri="{BB962C8B-B14F-4D97-AF65-F5344CB8AC3E}">
        <p14:creationId xmlns:p14="http://schemas.microsoft.com/office/powerpoint/2010/main" val="15686227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a:t>
            </a:r>
            <a:r>
              <a:rPr lang="en-US" dirty="0" smtClean="0"/>
              <a:t>UI</a:t>
            </a:r>
            <a:endParaRPr lang="en-US" dirty="0"/>
          </a:p>
        </p:txBody>
      </p:sp>
      <p:sp>
        <p:nvSpPr>
          <p:cNvPr id="3" name="Text Placeholder 2"/>
          <p:cNvSpPr>
            <a:spLocks noGrp="1"/>
          </p:cNvSpPr>
          <p:nvPr>
            <p:ph type="body" sz="quarter" idx="10"/>
          </p:nvPr>
        </p:nvSpPr>
        <p:spPr>
          <a:xfrm>
            <a:off x="277845" y="1212849"/>
            <a:ext cx="11885514" cy="1652440"/>
          </a:xfrm>
        </p:spPr>
        <p:txBody>
          <a:bodyPr/>
          <a:lstStyle/>
          <a:p>
            <a:r>
              <a:rPr lang="en-US" sz="3264" dirty="0"/>
              <a:t>Build </a:t>
            </a:r>
            <a:r>
              <a:rPr lang="en-US" sz="3264" dirty="0"/>
              <a:t>a page that adapts to different screen sizes and orientations</a:t>
            </a:r>
            <a:endParaRPr lang="en-US" sz="3264"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92453" y="2892819"/>
            <a:ext cx="1833320" cy="235284"/>
          </a:xfrm>
          <a:prstGeom prst="rect">
            <a:avLst/>
          </a:prstGeom>
          <a:noFill/>
        </p:spPr>
        <p:txBody>
          <a:bodyPr wrap="square" lIns="69936" tIns="34967" rIns="69936" bIns="34967" rtlCol="0">
            <a:spAutoFit/>
          </a:bodyPr>
          <a:lstStyle/>
          <a:p>
            <a:pPr algn="ctr"/>
            <a:r>
              <a:rPr lang="en-US" sz="1049" dirty="0">
                <a:solidFill>
                  <a:prstClr val="black"/>
                </a:solidFill>
              </a:rPr>
              <a:t>Phone (portrait)</a:t>
            </a:r>
          </a:p>
        </p:txBody>
      </p:sp>
      <p:sp>
        <p:nvSpPr>
          <p:cNvPr id="9" name="TextBox 8"/>
          <p:cNvSpPr txBox="1"/>
          <p:nvPr/>
        </p:nvSpPr>
        <p:spPr>
          <a:xfrm>
            <a:off x="4930287" y="2721097"/>
            <a:ext cx="5038302" cy="235284"/>
          </a:xfrm>
          <a:prstGeom prst="rect">
            <a:avLst/>
          </a:prstGeom>
          <a:noFill/>
        </p:spPr>
        <p:txBody>
          <a:bodyPr wrap="square" lIns="69936" tIns="34967" rIns="69936" bIns="34967" rtlCol="0">
            <a:spAutoFit/>
          </a:bodyPr>
          <a:lstStyle/>
          <a:p>
            <a:pPr algn="ctr"/>
            <a:r>
              <a:rPr lang="en-US" sz="1049" dirty="0">
                <a:solidFill>
                  <a:prstClr val="black"/>
                </a:solidFill>
              </a:rPr>
              <a:t>Tablet (landscape) / Desktop</a:t>
            </a:r>
          </a:p>
        </p:txBody>
      </p:sp>
      <p:grpSp>
        <p:nvGrpSpPr>
          <p:cNvPr id="10" name="Group 9"/>
          <p:cNvGrpSpPr/>
          <p:nvPr/>
        </p:nvGrpSpPr>
        <p:grpSpPr>
          <a:xfrm>
            <a:off x="4019852" y="3058791"/>
            <a:ext cx="6769977" cy="366006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83933" y="3255245"/>
            <a:ext cx="1682582" cy="30669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84404" y="3497171"/>
            <a:ext cx="1477969" cy="2716814"/>
          </a:xfrm>
          <a:prstGeom prst="rect">
            <a:avLst/>
          </a:prstGeom>
        </p:spPr>
      </p:pic>
    </p:spTree>
    <p:extLst>
      <p:ext uri="{BB962C8B-B14F-4D97-AF65-F5344CB8AC3E}">
        <p14:creationId xmlns:p14="http://schemas.microsoft.com/office/powerpoint/2010/main" val="2275708718"/>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85c541c-390e-4fa8-b262-5da5c5cfad75">
      <UserInfo>
        <DisplayName>Jaime Rodriguez</DisplayName>
        <AccountId>18</AccountId>
        <AccountType/>
      </UserInfo>
      <UserInfo>
        <DisplayName>Larry Lieberman</DisplayName>
        <AccountId>9</AccountId>
        <AccountType/>
      </UserInfo>
      <UserInfo>
        <DisplayName>Jon Galloway</DisplayName>
        <AccountId>15</AccountId>
        <AccountType/>
      </UserInfo>
      <UserInfo>
        <DisplayName>Richard diZerega</DisplayName>
        <AccountId>17</AccountId>
        <AccountType/>
      </UserInfo>
      <UserInfo>
        <DisplayName>Brian Peek</DisplayName>
        <AccountId>20</AccountId>
        <AccountType/>
      </UserInfo>
      <UserInfo>
        <DisplayName>Pete Brown (DX/TED)</DisplayName>
        <AccountId>12</AccountId>
        <AccountType/>
      </UserInfo>
      <UserInfo>
        <DisplayName>Petri Tapio Wilhelmsen</DisplayName>
        <AccountId>13</AccountId>
        <AccountType/>
      </UserInfo>
      <UserInfo>
        <DisplayName>Andy Wigley</DisplayName>
        <AccountId>10</AccountId>
        <AccountType/>
      </UserInfo>
      <UserInfo>
        <DisplayName>Romit Girdhar</DisplayName>
        <AccountId>11</AccountId>
        <AccountType/>
      </UserInfo>
      <UserInfo>
        <DisplayName>Thiago Almeida</DisplayName>
        <AccountId>14</AccountId>
        <AccountType/>
      </UserInfo>
    </SharedWithUsers>
  </documentManagement>
</p:properties>
</file>

<file path=customXml/itemProps1.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1545</TotalTime>
  <Words>1080</Words>
  <Application>Microsoft Office PowerPoint</Application>
  <PresentationFormat>Custom</PresentationFormat>
  <Paragraphs>132</Paragraphs>
  <Slides>18</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Calibri</vt:lpstr>
      <vt:lpstr>Consolas</vt:lpstr>
      <vt:lpstr>Segoe</vt:lpstr>
      <vt:lpstr>Segoe UI</vt:lpstr>
      <vt:lpstr>Segoe UI Light</vt:lpstr>
      <vt:lpstr>Wingdings</vt:lpstr>
      <vt:lpstr>5-30721_Build_2016_Template_Light</vt:lpstr>
      <vt:lpstr>5-30721_Build_2016_Template_Dark</vt:lpstr>
      <vt:lpstr>1_5-30721_Build_2016_Template_Light</vt:lpstr>
      <vt:lpstr>PowerPoint Presentation</vt:lpstr>
      <vt:lpstr>Build Code Lab  UWP Development 1:  Building an Adaptive UI</vt:lpstr>
      <vt:lpstr>Proctors</vt:lpstr>
      <vt:lpstr>UWP Lab Modules</vt:lpstr>
      <vt:lpstr>UWP Code Lab Related Sessions Wednesday 03/30</vt:lpstr>
      <vt:lpstr>UWP Code Lab Related Sessions Thursday 03/31</vt:lpstr>
      <vt:lpstr>UWP Code Lab Related Sessions Friday 04/01</vt:lpstr>
      <vt:lpstr>In this module…</vt:lpstr>
      <vt:lpstr>Adaptive UI</vt:lpstr>
      <vt:lpstr>Planning your design</vt:lpstr>
      <vt:lpstr>Also… Live Tiles and Maps</vt:lpstr>
      <vt:lpstr>Getting setup…</vt:lpstr>
      <vt:lpstr>Install Code Snippets</vt:lpstr>
      <vt:lpstr>View lab manual</vt:lpstr>
      <vt:lpstr>View lab manual</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Related Code Labs</dc:title>
  <dc:subject>&lt;Speech title here&gt;</dc:subject>
  <dc:creator>Larry Lieberman</dc:creator>
  <cp:keywords>Microsoft Build 2016</cp:keywords>
  <dc:description>Template: Mitchell Derrey, Silver Fox Productions
Formatting: 
Audience Type:</dc:description>
  <cp:lastModifiedBy>Andy Wigley</cp:lastModifiedBy>
  <cp:revision>35</cp:revision>
  <dcterms:created xsi:type="dcterms:W3CDTF">2016-03-17T22:33:17Z</dcterms:created>
  <dcterms:modified xsi:type="dcterms:W3CDTF">2016-03-30T15:22:02Z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